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retendard ExtraLight"/>
      <p:regular r:id="rId21"/>
    </p:embeddedFont>
    <p:embeddedFont>
      <p:font typeface="Pretendard Medium"/>
      <p:bold r:id="rId22"/>
    </p:embeddedFont>
    <p:embeddedFont>
      <p:font typeface="Pretendard ExtraBold"/>
      <p:bold r:id="rId23"/>
    </p:embeddedFont>
    <p:embeddedFont>
      <p:font typeface="Pretendard Bold"/>
      <p:bold r:id="rId24"/>
    </p:embeddedFont>
    <p:embeddedFont>
      <p:font typeface="Pretendard Regular"/>
      <p:regular r:id="rId25"/>
    </p:embeddedFont>
    <p:embeddedFont>
      <p:font typeface="Pretendard Light"/>
      <p:regular r:id="rId26"/>
    </p:embeddedFont>
    <p:embeddedFont>
      <p:font typeface="210 Byeolchurum Regular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23" Target="fonts/font3.fntdata" Type="http://schemas.openxmlformats.org/officeDocument/2006/relationships/font"/><Relationship Id="rId24" Target="fonts/font4.fntdata" Type="http://schemas.openxmlformats.org/officeDocument/2006/relationships/font"/><Relationship Id="rId25" Target="fonts/font5.fntdata" Type="http://schemas.openxmlformats.org/officeDocument/2006/relationships/font"/><Relationship Id="rId26" Target="fonts/font6.fntdata" Type="http://schemas.openxmlformats.org/officeDocument/2006/relationships/font"/><Relationship Id="rId27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1.png" Type="http://schemas.openxmlformats.org/officeDocument/2006/relationships/image"/><Relationship Id="rId5" Target="../media/image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4.png" Type="http://schemas.openxmlformats.org/officeDocument/2006/relationships/image"/><Relationship Id="rId4" Target="../media/image33.png" Type="http://schemas.openxmlformats.org/officeDocument/2006/relationships/image"/><Relationship Id="rId5" Target="../media/image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4.png" Type="http://schemas.openxmlformats.org/officeDocument/2006/relationships/image"/><Relationship Id="rId5" Target="../media/image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5.png" Type="http://schemas.openxmlformats.org/officeDocument/2006/relationships/image"/><Relationship Id="rId5" Target="../media/image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7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4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4.png" Type="http://schemas.openxmlformats.org/officeDocument/2006/relationships/image"/><Relationship Id="rId5" Target="../media/image7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7.png" Type="http://schemas.openxmlformats.org/officeDocument/2006/relationships/image"/><Relationship Id="rId5" Target="../media/image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9.png" Type="http://schemas.openxmlformats.org/officeDocument/2006/relationships/image"/><Relationship Id="rId5" Target="../media/image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0.png" Type="http://schemas.openxmlformats.org/officeDocument/2006/relationships/image"/><Relationship Id="rId5" Target="../media/image7.png" Type="http://schemas.openxmlformats.org/officeDocument/2006/relationships/image"/><Relationship Id="rId6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9144000" y="-2832100"/>
            <a:ext cx="10134600" cy="13500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-5400000">
            <a:off x="3962400" y="4559300"/>
            <a:ext cx="749300" cy="619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-5400000">
            <a:off x="3962400" y="5461000"/>
            <a:ext cx="749300" cy="6197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9900" y="4127500"/>
            <a:ext cx="127635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900" b="false" i="false" u="none" strike="noStrike" spc="-400">
                <a:solidFill>
                  <a:srgbClr val="FFFFFF"/>
                </a:solidFill>
                <a:latin typeface="Pretendard ExtraLight"/>
              </a:rPr>
              <a:t>EV(</a:t>
            </a:r>
            <a:r>
              <a:rPr lang="ko-KR" sz="5900" b="false" i="false" u="none" strike="noStrike" spc="-400">
                <a:solidFill>
                  <a:srgbClr val="FFFFFF"/>
                </a:solidFill>
                <a:ea typeface="Pretendard ExtraLight"/>
              </a:rPr>
              <a:t>전기차</a:t>
            </a:r>
            <a:r>
              <a:rPr lang="en-US" sz="5900" b="false" i="false" u="none" strike="noStrike" spc="-400">
                <a:solidFill>
                  <a:srgbClr val="FFFFFF"/>
                </a:solidFill>
                <a:latin typeface="Pretendard ExtraLight"/>
              </a:rPr>
              <a:t>) </a:t>
            </a:r>
            <a:r>
              <a:rPr lang="ko-KR" sz="5900" b="false" i="false" u="none" strike="noStrike" spc="-400">
                <a:solidFill>
                  <a:srgbClr val="FFFFFF"/>
                </a:solidFill>
                <a:ea typeface="Pretendard ExtraLight"/>
              </a:rPr>
              <a:t>현황</a:t>
            </a:r>
            <a:r>
              <a:rPr lang="en-US" sz="5900" b="false" i="false" u="none" strike="noStrike" spc="-400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5900" b="false" i="false" u="none" strike="noStrike" spc="-400">
                <a:solidFill>
                  <a:srgbClr val="FFFFFF"/>
                </a:solidFill>
                <a:ea typeface="Pretendard ExtraLight"/>
              </a:rPr>
              <a:t>분석</a:t>
            </a:r>
            <a:r>
              <a:rPr lang="en-US" sz="5900" b="false" i="false" u="none" strike="noStrike" spc="-400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5900" b="false" i="false" u="none" strike="noStrike" spc="-400">
                <a:solidFill>
                  <a:srgbClr val="FFFFFF"/>
                </a:solidFill>
                <a:ea typeface="Pretendard ExtraLight"/>
              </a:rPr>
              <a:t>및</a:t>
            </a:r>
            <a:r>
              <a:rPr lang="en-US" sz="5900" b="false" i="false" u="none" strike="noStrike" spc="-400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5900" b="false" i="false" u="none" strike="noStrike" spc="-400">
                <a:solidFill>
                  <a:srgbClr val="FFFFFF"/>
                </a:solidFill>
                <a:ea typeface="Pretendard ExtraLight"/>
              </a:rPr>
              <a:t>전기차</a:t>
            </a:r>
            <a:r>
              <a:rPr lang="en-US" sz="5900" b="false" i="false" u="none" strike="noStrike" spc="-400">
                <a:solidFill>
                  <a:srgbClr val="FFFFFF"/>
                </a:solidFill>
                <a:latin typeface="Pretendard ExtraLight"/>
              </a:rPr>
              <a:t> </a:t>
            </a:r>
            <a:r>
              <a:rPr lang="ko-KR" sz="5900" b="false" i="false" u="none" strike="noStrike" spc="-400">
                <a:solidFill>
                  <a:srgbClr val="FFFFFF"/>
                </a:solidFill>
                <a:ea typeface="Pretendard ExtraLight"/>
              </a:rPr>
              <a:t>브랜드</a:t>
            </a:r>
            <a:r>
              <a:rPr lang="en-US" sz="5900" b="false" i="false" u="none" strike="noStrike" spc="-400">
                <a:solidFill>
                  <a:srgbClr val="FFFFFF"/>
                </a:solidFill>
                <a:latin typeface="Pretendard ExtraLight"/>
              </a:rPr>
              <a:t> FAQ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1300" y="7416800"/>
            <a:ext cx="55372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팀명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 : hexa(SKN-20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기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 1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프젝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 6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3200" y="8318500"/>
            <a:ext cx="55753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 : 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김태빈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김황현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나호성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이지은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30900" y="88900"/>
            <a:ext cx="11290300" cy="839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9600" y="2552700"/>
            <a:ext cx="4292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4.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결과물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00" y="61214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60400"/>
            <a:ext cx="3302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6500" y="6350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75900" y="5397500"/>
            <a:ext cx="1549400" cy="7950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474200" y="8750300"/>
            <a:ext cx="75819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연료별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차량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80400" y="9410700"/>
            <a:ext cx="6642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연도별로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연로마다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차량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수의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변화를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나타낸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스택드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바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30900" y="381000"/>
            <a:ext cx="11290300" cy="7797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9600" y="2552700"/>
            <a:ext cx="4292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4.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결과물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00" y="61214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60400"/>
            <a:ext cx="3302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6500" y="6350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75900" y="5397500"/>
            <a:ext cx="1549400" cy="7950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474200" y="8724900"/>
            <a:ext cx="75819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전기차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비율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72400" y="9410700"/>
            <a:ext cx="6642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연도별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비율과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전체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차량수를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한눈에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보고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비교할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차트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30900" y="495300"/>
            <a:ext cx="11290300" cy="7467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9600" y="2552700"/>
            <a:ext cx="4292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4.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결과물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00" y="61214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60400"/>
            <a:ext cx="3302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6500" y="6350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75900" y="5397500"/>
            <a:ext cx="1549400" cy="7950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28200" y="8724900"/>
            <a:ext cx="75819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충전소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현황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05700" y="9410700"/>
            <a:ext cx="7670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2025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6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월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기준으로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지역별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설치된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충전소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현황을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볼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그래프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30900" y="622300"/>
            <a:ext cx="11290300" cy="7416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9600" y="2552700"/>
            <a:ext cx="4292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4.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결과물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00" y="61214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60400"/>
            <a:ext cx="3302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6500" y="6350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75900" y="5397500"/>
            <a:ext cx="1549400" cy="7950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563100" y="8623300"/>
            <a:ext cx="41148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브랜드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별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FAQ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61300" y="9410700"/>
            <a:ext cx="7670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브랜드마다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자주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나오는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질문과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답변을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확인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페이지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318500" y="-1841500"/>
            <a:ext cx="1193800" cy="610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9600" y="2552700"/>
            <a:ext cx="4292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5.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마무리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00" y="61214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05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60400"/>
            <a:ext cx="3302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6500" y="6350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54700" y="2959100"/>
            <a:ext cx="11658600" cy="158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등록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수치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7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배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이상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증가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(2019 -&gt; 2025)</a:t>
            </a:r>
          </a:p>
          <a:p>
            <a:pPr algn="l" lvl="0">
              <a:lnSpc>
                <a:spcPct val="99600"/>
              </a:lnSpc>
            </a:pP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전체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차량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대비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비중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기하급수적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증가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- 1%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미만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(2019) -&gt; 3% (2025.6)</a:t>
            </a:r>
          </a:p>
          <a:p>
            <a:pPr algn="l" lvl="0">
              <a:lnSpc>
                <a:spcPct val="99600"/>
              </a:lnSpc>
            </a:pP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향후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수요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역시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증가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추세로</a:t>
            </a:r>
            <a:r>
              <a:rPr lang="en-US" sz="33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300" b="false" i="false" u="none" strike="noStrike" spc="-200">
                <a:solidFill>
                  <a:srgbClr val="FFFFFF"/>
                </a:solidFill>
                <a:ea typeface="Pretendard Light"/>
              </a:rPr>
              <a:t>예측됨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11600" y="660400"/>
            <a:ext cx="9702800" cy="109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100" b="false" i="false" u="none" strike="noStrike">
                <a:solidFill>
                  <a:srgbClr val="000000"/>
                </a:solidFill>
                <a:latin typeface="210 Byeolchurum Regular"/>
              </a:rPr>
              <a:t>(+) </a:t>
            </a:r>
            <a:r>
              <a:rPr lang="ko-KR" sz="6100" b="false" i="false" u="none" strike="noStrike">
                <a:solidFill>
                  <a:srgbClr val="000000"/>
                </a:solidFill>
                <a:ea typeface="210 Byeolchurum Regular"/>
              </a:rPr>
              <a:t>전기</a:t>
            </a:r>
            <a:r>
              <a:rPr lang="en-US" sz="61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6100" b="false" i="false" u="none" strike="noStrike">
                <a:solidFill>
                  <a:srgbClr val="000000"/>
                </a:solidFill>
                <a:ea typeface="210 Byeolchurum Regular"/>
              </a:rPr>
              <a:t>자동차의</a:t>
            </a:r>
            <a:r>
              <a:rPr lang="en-US" sz="61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6100" b="false" i="false" u="none" strike="noStrike">
                <a:solidFill>
                  <a:srgbClr val="000000"/>
                </a:solidFill>
                <a:ea typeface="210 Byeolchurum Regular"/>
              </a:rPr>
              <a:t>밝은</a:t>
            </a:r>
            <a:r>
              <a:rPr lang="en-US" sz="61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6100" b="false" i="false" u="none" strike="noStrike">
                <a:solidFill>
                  <a:srgbClr val="000000"/>
                </a:solidFill>
                <a:ea typeface="210 Byeolchurum Regular"/>
              </a:rPr>
              <a:t>전망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318500" y="3276600"/>
            <a:ext cx="1193800" cy="6108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854700" y="7962900"/>
            <a:ext cx="116586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한정된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자동차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등록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분포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&amp;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인프라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(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수도권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대도시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위주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전기자동차에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기술적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인식적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변화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필요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(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위험성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사용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방법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Light"/>
              </a:rPr>
              <a:t>등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Light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95700" y="5765800"/>
            <a:ext cx="9702800" cy="109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100" b="false" i="false" u="none" strike="noStrike">
                <a:solidFill>
                  <a:srgbClr val="000000"/>
                </a:solidFill>
                <a:latin typeface="210 Byeolchurum Regular"/>
              </a:rPr>
              <a:t>(-) </a:t>
            </a:r>
            <a:r>
              <a:rPr lang="ko-KR" sz="6100" b="false" i="false" u="none" strike="noStrike">
                <a:solidFill>
                  <a:srgbClr val="000000"/>
                </a:solidFill>
                <a:ea typeface="210 Byeolchurum Regular"/>
              </a:rPr>
              <a:t>현재의</a:t>
            </a:r>
            <a:r>
              <a:rPr lang="en-US" sz="61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6100" b="false" i="false" u="none" strike="noStrike">
                <a:solidFill>
                  <a:srgbClr val="000000"/>
                </a:solidFill>
                <a:ea typeface="210 Byeolchurum Regular"/>
              </a:rPr>
              <a:t>한계점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5400000">
            <a:off x="8839200" y="5549900"/>
            <a:ext cx="749300" cy="619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5400000">
            <a:off x="8839200" y="6451600"/>
            <a:ext cx="749300" cy="6197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099300" y="393700"/>
            <a:ext cx="609600" cy="431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861300" y="342900"/>
            <a:ext cx="3048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 spc="300">
                <a:solidFill>
                  <a:srgbClr val="FFFFFF"/>
                </a:solidFill>
                <a:latin typeface="Pretendard ExtraBold"/>
              </a:rPr>
              <a:t>hexa ( 6</a:t>
            </a:r>
            <a:r>
              <a:rPr lang="ko-KR" sz="3200" b="false" i="false" u="none" strike="noStrike" spc="300">
                <a:solidFill>
                  <a:srgbClr val="FFFFFF"/>
                </a:solidFill>
                <a:ea typeface="Pretendard ExtraBold"/>
              </a:rPr>
              <a:t>팀</a:t>
            </a:r>
            <a:r>
              <a:rPr lang="en-US" sz="3200" b="false" i="false" u="none" strike="noStrike" spc="300">
                <a:solidFill>
                  <a:srgbClr val="FFFFFF"/>
                </a:solidFill>
                <a:latin typeface="Pretendard ExtraBold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51600" y="8407400"/>
            <a:ext cx="55372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SKN-20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기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-6Team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37300" y="9309100"/>
            <a:ext cx="57658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김태빈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김황현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나호성</a:t>
            </a:r>
            <a:r>
              <a:rPr lang="en-US" sz="2900" b="false" i="false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FFFFFF"/>
                </a:solidFill>
                <a:ea typeface="Pretendard Medium"/>
              </a:rPr>
              <a:t>이지은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95700" y="4622800"/>
            <a:ext cx="105410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900" b="false" i="false" u="none" strike="noStrike" spc="-400">
                <a:solidFill>
                  <a:srgbClr val="FFFFFF"/>
                </a:solidFill>
                <a:ea typeface="Pretendard Light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0">
            <a:off x="-304800" y="2984500"/>
            <a:ext cx="5765800" cy="768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623300" y="1943100"/>
            <a:ext cx="6692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623300" y="3175000"/>
            <a:ext cx="66929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623300" y="4394200"/>
            <a:ext cx="66929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623300" y="5626100"/>
            <a:ext cx="66929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623300" y="6858000"/>
            <a:ext cx="66929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1130300"/>
            <a:ext cx="330200" cy="241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84300" y="10922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4400" y="1117600"/>
            <a:ext cx="26924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 spc="-2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34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 spc="-200">
                <a:solidFill>
                  <a:srgbClr val="FFFFFF"/>
                </a:solidFill>
                <a:ea typeface="Pretendard Bold"/>
              </a:rPr>
              <a:t>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4400" y="2349500"/>
            <a:ext cx="31369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 spc="-2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34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 spc="-200">
                <a:solidFill>
                  <a:srgbClr val="FFFFFF"/>
                </a:solidFill>
                <a:ea typeface="Pretendard Bold"/>
              </a:rPr>
              <a:t>진행과정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4400" y="3581400"/>
            <a:ext cx="31369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 spc="-200">
                <a:solidFill>
                  <a:srgbClr val="FFFFFF"/>
                </a:solidFill>
                <a:latin typeface="Pretendard Bold"/>
              </a:rPr>
              <a:t>ERD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44400" y="4813300"/>
            <a:ext cx="26924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 spc="-2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34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 spc="-200">
                <a:solidFill>
                  <a:srgbClr val="FFFFFF"/>
                </a:solidFill>
                <a:ea typeface="Pretendard Bold"/>
              </a:rPr>
              <a:t>결과물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44400" y="6045200"/>
            <a:ext cx="16510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 spc="-200">
                <a:solidFill>
                  <a:srgbClr val="FFFFFF"/>
                </a:solidFill>
                <a:ea typeface="Pretendard Bold"/>
              </a:rPr>
              <a:t>마무리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17000" y="1117600"/>
            <a:ext cx="8255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 spc="-200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17000" y="2349500"/>
            <a:ext cx="8255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 spc="-200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17000" y="3581400"/>
            <a:ext cx="11049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 spc="-200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17000" y="4813300"/>
            <a:ext cx="11049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 spc="-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17000" y="6045200"/>
            <a:ext cx="8255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 spc="-200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0600" y="2540000"/>
            <a:ext cx="2844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FFFFF">
                    <a:alpha val="29020"/>
                  </a:srgbClr>
                </a:solidFill>
                <a:latin typeface="Pretendard Bold"/>
              </a:rPr>
              <a:t>CONTENTS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0600" y="1638300"/>
            <a:ext cx="25908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88300" y="1270000"/>
            <a:ext cx="17526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607300" y="5207000"/>
            <a:ext cx="88646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32600" y="5346700"/>
            <a:ext cx="10414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41500" y="1117600"/>
            <a:ext cx="1765300" cy="1498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130300"/>
            <a:ext cx="330200" cy="24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84300" y="10922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0600" y="5346700"/>
            <a:ext cx="37338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명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:  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현황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보고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4200" y="2971800"/>
            <a:ext cx="6400800" cy="181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대체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에너지를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활용한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자동차의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수요가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높아지는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추세에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맞춰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그의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대표적인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예시인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전기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자동차의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등록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현황을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분석하여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대중의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관심을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확인하고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4580"/>
              </a:lnSpc>
            </a:pP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관련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인프라의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한계를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알아보기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위한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프로젝트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88900" y="317500"/>
            <a:ext cx="52451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35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Pretendard Bold"/>
              </a:rPr>
              <a:t>목표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7400" y="2463800"/>
            <a:ext cx="37338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1.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7400" y="65913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50000" y="317500"/>
            <a:ext cx="50419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35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7400" y="2997200"/>
            <a:ext cx="5816600" cy="181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연도별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지역별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등록대수를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알아보고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그와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관련된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충전소의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지역적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분포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4580"/>
              </a:lnSpc>
            </a:pP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브랜드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별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FAQ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크롤링하여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4580"/>
              </a:lnSpc>
            </a:pP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데이터로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시각화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25600" y="6184900"/>
            <a:ext cx="1549400" cy="1320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88300" y="6184900"/>
            <a:ext cx="1409700" cy="1409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676900" y="7874000"/>
            <a:ext cx="6400800" cy="137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시각화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하여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증가하는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4580"/>
              </a:lnSpc>
            </a:pP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수요를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확인하고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충전소의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개수를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보며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4580"/>
              </a:lnSpc>
            </a:pP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현재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한계점을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분석하고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이해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있다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35700" y="5588000"/>
            <a:ext cx="52451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35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Pretendard Bold"/>
              </a:rPr>
              <a:t>결과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96800" y="5537200"/>
            <a:ext cx="52451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Pretendard Bold"/>
              </a:rPr>
              <a:t>기술</a:t>
            </a:r>
            <a:r>
              <a:rPr lang="en-US" sz="35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Pretendard Bold"/>
              </a:rPr>
              <a:t>스택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25300" y="7874000"/>
            <a:ext cx="6400800" cy="224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Streamlit :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웹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대시보드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프레임워크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4580"/>
              </a:lnSpc>
            </a:pP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(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시각화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조회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시스템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04580"/>
              </a:lnSpc>
            </a:pP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Python :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처리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비즈니스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로직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04580"/>
              </a:lnSpc>
            </a:pP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MySQL :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데이터베이스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관리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저장</a:t>
            </a:r>
          </a:p>
          <a:p>
            <a:pPr algn="ctr" lvl="0">
              <a:lnSpc>
                <a:spcPct val="104580"/>
              </a:lnSpc>
            </a:pP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Pandas :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필터링</a:t>
            </a:r>
            <a:r>
              <a:rPr lang="en-US" sz="28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FFFFFF"/>
                </a:solidFill>
                <a:ea typeface="Pretendard Regular"/>
              </a:rPr>
              <a:t>처리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16200000">
            <a:off x="10579100" y="-2832100"/>
            <a:ext cx="2590800" cy="1022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 rot="16200000">
            <a:off x="10579100" y="0"/>
            <a:ext cx="2590800" cy="1023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6200000">
            <a:off x="10579100" y="2819400"/>
            <a:ext cx="2590800" cy="1027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43700" y="3822700"/>
            <a:ext cx="3479800" cy="259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50900" y="977900"/>
            <a:ext cx="3441700" cy="259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44500" y="6604000"/>
            <a:ext cx="3860800" cy="2717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5200" y="1130300"/>
            <a:ext cx="330200" cy="241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84300" y="10922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5000" y="2755900"/>
            <a:ext cx="47879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2.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진행과정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48600" y="1422400"/>
            <a:ext cx="48514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1.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기획</a:t>
            </a: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회의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8600" y="2286000"/>
            <a:ext cx="7213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큰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방향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설정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목표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찾기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15700" y="3848100"/>
            <a:ext cx="43180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2.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크롤링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80800" y="4572000"/>
            <a:ext cx="4216400" cy="166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전기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자동차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등록현황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연료별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자동차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등록현황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충전소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현황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회사별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FAQ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97800" y="6680200"/>
            <a:ext cx="45466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3.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데이터베이스</a:t>
            </a: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연결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72400" y="7404100"/>
            <a:ext cx="5486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MySQL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연동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데이터베이스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워드클라우드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SQL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쿼리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연결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7400" y="65913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16200000">
            <a:off x="10401300" y="-2755900"/>
            <a:ext cx="3263900" cy="10706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 rot="16200000">
            <a:off x="10083800" y="1739900"/>
            <a:ext cx="3429000" cy="1023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0" y="965200"/>
            <a:ext cx="4318000" cy="326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92900" y="5232400"/>
            <a:ext cx="4330700" cy="3175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130300"/>
            <a:ext cx="330200" cy="24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84300" y="10922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5800" y="2654300"/>
            <a:ext cx="47879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2.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진행과정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61200" y="990600"/>
            <a:ext cx="48514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4.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프론트</a:t>
            </a: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구현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80200" y="1765300"/>
            <a:ext cx="8445500" cy="208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Streamlit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대시보드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전기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자동차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등록현황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그래프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구축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지도로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현황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파악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가능한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UI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전기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자동차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비율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그래프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충전소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현황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프론트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회사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별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FAQ UI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구성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조회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가능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14100" y="5588000"/>
            <a:ext cx="54229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5.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발표자료</a:t>
            </a: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구성</a:t>
            </a: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41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100" b="false" i="false" u="none" strike="noStrike" spc="-200">
                <a:solidFill>
                  <a:srgbClr val="FFFFFF"/>
                </a:solidFill>
                <a:ea typeface="Pretendard Bold"/>
              </a:rPr>
              <a:t>제작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5400" y="6451600"/>
            <a:ext cx="4216400" cy="166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점검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테스트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테이블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명세서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제작</a:t>
            </a:r>
          </a:p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발표자료</a:t>
            </a: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FFFFFF"/>
                </a:solidFill>
                <a:ea typeface="Pretendard Regular"/>
              </a:rPr>
              <a:t>제작</a:t>
            </a:r>
          </a:p>
          <a:p>
            <a:pPr algn="l" lvl="0">
              <a:lnSpc>
                <a:spcPct val="118689"/>
              </a:lnSpc>
            </a:pPr>
            <a:r>
              <a:rPr lang="en-US" sz="2300" b="false" i="false" u="none" strike="noStrike" spc="-200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7400" y="65913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57900" y="825500"/>
            <a:ext cx="12230100" cy="3429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130300"/>
            <a:ext cx="330200" cy="241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84300" y="10922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700" y="2578100"/>
            <a:ext cx="37084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3. ERD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7400" y="65913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2000" y="3721100"/>
            <a:ext cx="37338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(Entity-Relationship Diagram)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66200" y="2019300"/>
            <a:ext cx="4749800" cy="10756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731500" y="5283200"/>
            <a:ext cx="5384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 spc="-200">
                <a:solidFill>
                  <a:srgbClr val="FFFFFF"/>
                </a:solidFill>
                <a:ea typeface="Pretendard Bold"/>
              </a:rPr>
              <a:t>테이블</a:t>
            </a:r>
            <a:r>
              <a:rPr lang="en-US" sz="32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 spc="-200">
                <a:solidFill>
                  <a:srgbClr val="FFFFFF"/>
                </a:solidFill>
                <a:ea typeface="Pretendard Bold"/>
              </a:rPr>
              <a:t>구조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45600" y="6096000"/>
            <a:ext cx="5676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전기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자동차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등록현황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04100" y="5156200"/>
            <a:ext cx="635000" cy="2273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743700" y="6096000"/>
            <a:ext cx="1866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 spc="-100">
                <a:solidFill>
                  <a:srgbClr val="FFFFFF"/>
                </a:solidFill>
                <a:latin typeface="Pretendard Bold"/>
              </a:rPr>
              <a:t>ev_registration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45600" y="6934200"/>
            <a:ext cx="5676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전기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자동차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충전소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현황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04100" y="5994400"/>
            <a:ext cx="635000" cy="2273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553200" y="6934200"/>
            <a:ext cx="21971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 spc="-100">
                <a:solidFill>
                  <a:srgbClr val="FFFFFF"/>
                </a:solidFill>
                <a:latin typeface="Pretendard Bold"/>
              </a:rPr>
              <a:t>ev_charger_status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5600" y="7886700"/>
            <a:ext cx="5676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연료별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차량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등록현황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04100" y="6946900"/>
            <a:ext cx="635000" cy="2273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743700" y="7886700"/>
            <a:ext cx="18669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 spc="-100">
                <a:solidFill>
                  <a:srgbClr val="FFFFFF"/>
                </a:solidFill>
                <a:latin typeface="Pretendard Bold"/>
              </a:rPr>
              <a:t>vehicle_status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45600" y="8763000"/>
            <a:ext cx="5676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브랜드별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FAQ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04100" y="7823200"/>
            <a:ext cx="635000" cy="22733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794500" y="8763000"/>
            <a:ext cx="17653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 spc="-100">
                <a:solidFill>
                  <a:srgbClr val="FFFFFF"/>
                </a:solidFill>
                <a:latin typeface="Pretendard Bold"/>
              </a:rPr>
              <a:t>faq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30900" y="254000"/>
            <a:ext cx="11290300" cy="806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9600" y="2552700"/>
            <a:ext cx="4292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4.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결과물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00" y="61214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60400"/>
            <a:ext cx="3302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6500" y="6350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75900" y="5397500"/>
            <a:ext cx="1549400" cy="7950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632700" y="9004300"/>
            <a:ext cx="75819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홈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화면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 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9194800"/>
            <a:ext cx="5676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현황을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나타내는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홈화면으로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출처</a:t>
            </a:r>
            <a:r>
              <a:rPr lang="en-US" sz="21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false" i="false" u="none" strike="noStrike" spc="-100">
                <a:solidFill>
                  <a:srgbClr val="FFFFFF"/>
                </a:solidFill>
                <a:ea typeface="Pretendard Regular"/>
              </a:rPr>
              <a:t>남김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40400" y="571500"/>
            <a:ext cx="12153900" cy="763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9600" y="2552700"/>
            <a:ext cx="4292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4.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결과물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00" y="61214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60400"/>
            <a:ext cx="3302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6500" y="6350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75900" y="5397500"/>
            <a:ext cx="1549400" cy="7950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144000" y="8724900"/>
            <a:ext cx="75819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연도별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전기차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현황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53400" y="9385300"/>
            <a:ext cx="66421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2019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년부터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2025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년까지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연도별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현황을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나타낸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그래프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66700" y="-304800"/>
            <a:ext cx="5727700" cy="1089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30900" y="266700"/>
            <a:ext cx="11290300" cy="802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9600" y="2552700"/>
            <a:ext cx="4292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4.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47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700" b="false" i="false" u="none" strike="noStrike" spc="-300">
                <a:solidFill>
                  <a:srgbClr val="FFFFFF"/>
                </a:solidFill>
                <a:ea typeface="Pretendard Bold"/>
              </a:rPr>
              <a:t>결과물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00" y="6121400"/>
            <a:ext cx="4381500" cy="388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FFF">
                    <a:alpha val="10196"/>
                  </a:srgbClr>
                </a:solidFill>
                <a:latin typeface="Pretendard Bold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60400"/>
            <a:ext cx="330200" cy="24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6500" y="635000"/>
            <a:ext cx="26035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ExtraBold"/>
              </a:rPr>
              <a:t>hexa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75900" y="5397500"/>
            <a:ext cx="1549400" cy="7950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775700" y="8724900"/>
            <a:ext cx="75819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지역별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전기차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현황</a:t>
            </a:r>
            <a:r>
              <a:rPr lang="en-US" sz="3800" b="false" i="false" u="none" strike="noStrike" spc="-3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800" b="false" i="false" u="none" strike="noStrike" spc="-300">
                <a:solidFill>
                  <a:srgbClr val="FFFFFF"/>
                </a:solidFill>
                <a:ea typeface="Pretendard Bold"/>
              </a:rPr>
              <a:t>지도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80400" y="9410700"/>
            <a:ext cx="6642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연도별로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지역마다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전기차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현황을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확인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Regular"/>
              </a:rPr>
              <a:t>지도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